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1" d="100"/>
          <a:sy n="91" d="100"/>
        </p:scale>
        <p:origin x="-786" y="-96"/>
      </p:cViewPr>
      <p:guideLst>
        <p:guide orient="horz" pos="540"/>
        <p:guide orient="horz" pos="1620"/>
        <p:guide orient="horz" pos="660"/>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6"/>
        <p:cNvGrpSpPr/>
        <p:nvPr/>
      </p:nvGrpSpPr>
      <p:grpSpPr>
        <a:xfrm>
          <a:off x="0" y="0"/>
          <a:ext cx="0" cy="0"/>
          <a:chOff x="0" y="0"/>
          <a:chExt cx="0" cy="0"/>
        </a:xfrm>
      </p:grpSpPr>
      <p:sp>
        <p:nvSpPr>
          <p:cNvPr id="3077" name="Google Shape;3077;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8" name="Google Shape;3078;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b="1">
              <a:latin typeface="Calibri"/>
              <a:ea typeface="Calibri"/>
              <a:cs typeface="Calibri"/>
              <a:sym typeface="Calibri"/>
            </a:endParaRPr>
          </a:p>
        </p:txBody>
      </p:sp>
      <p:sp>
        <p:nvSpPr>
          <p:cNvPr id="3129" name="Google Shape;312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3"/>
        <p:cNvGrpSpPr/>
        <p:nvPr/>
      </p:nvGrpSpPr>
      <p:grpSpPr>
        <a:xfrm>
          <a:off x="0" y="0"/>
          <a:ext cx="0" cy="0"/>
          <a:chOff x="0" y="0"/>
          <a:chExt cx="0" cy="0"/>
        </a:xfrm>
      </p:grpSpPr>
      <p:sp>
        <p:nvSpPr>
          <p:cNvPr id="3224" name="Google Shape;32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5" name="Google Shape;3225;p10: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26" name="Google Shape;3226;p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10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2"/>
        <p:cNvGrpSpPr/>
        <p:nvPr/>
      </p:nvGrpSpPr>
      <p:grpSpPr>
        <a:xfrm>
          <a:off x="0" y="0"/>
          <a:ext cx="0" cy="0"/>
          <a:chOff x="0" y="0"/>
          <a:chExt cx="0" cy="0"/>
        </a:xfrm>
      </p:grpSpPr>
      <p:sp>
        <p:nvSpPr>
          <p:cNvPr id="3233" name="Google Shape;3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4" name="Google Shape;3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0" name="Google Shape;3240;p12: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41" name="Google Shape;3241;p1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12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6"/>
        <p:cNvGrpSpPr/>
        <p:nvPr/>
      </p:nvGrpSpPr>
      <p:grpSpPr>
        <a:xfrm>
          <a:off x="0" y="0"/>
          <a:ext cx="0" cy="0"/>
          <a:chOff x="0" y="0"/>
          <a:chExt cx="0" cy="0"/>
        </a:xfrm>
      </p:grpSpPr>
      <p:sp>
        <p:nvSpPr>
          <p:cNvPr id="3247" name="Google Shape;3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8" name="Google Shape;3248;p13: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49" name="Google Shape;3249;p1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13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a:solidFill>
                  <a:srgbClr val="213163"/>
                </a:solidFill>
              </a:rPr>
              <a:t>Reference</a:t>
            </a:r>
            <a:endParaRPr sz="1100"/>
          </a:p>
          <a:p>
            <a:pPr marL="173736" lvl="0" indent="-103886" algn="l" rtl="0">
              <a:lnSpc>
                <a:spcPct val="100000"/>
              </a:lnSpc>
              <a:spcBef>
                <a:spcPts val="0"/>
              </a:spcBef>
              <a:spcAft>
                <a:spcPts val="0"/>
              </a:spcAft>
              <a:buSzPts val="1100"/>
              <a:buFont typeface="Arial"/>
              <a:buNone/>
            </a:pPr>
            <a:endParaRPr sz="1100"/>
          </a:p>
          <a:p>
            <a:pPr marL="173736" lvl="0" indent="-173736" algn="l" rtl="0">
              <a:lnSpc>
                <a:spcPct val="100000"/>
              </a:lnSpc>
              <a:spcBef>
                <a:spcPts val="0"/>
              </a:spcBef>
              <a:spcAft>
                <a:spcPts val="0"/>
              </a:spcAft>
              <a:buSzPts val="1100"/>
              <a:buFont typeface="Arial"/>
              <a:buChar char="•"/>
            </a:pPr>
            <a:r>
              <a:rPr lang="en-US" sz="1100"/>
              <a:t>These are the references for this session.</a:t>
            </a:r>
            <a:endParaRPr sz="1100" b="0" strike="noStrike">
              <a:latin typeface="Arial"/>
              <a:ea typeface="Arial"/>
              <a:cs typeface="Arial"/>
              <a:sym typeface="Arial"/>
            </a:endParaRPr>
          </a:p>
        </p:txBody>
      </p:sp>
      <p:sp>
        <p:nvSpPr>
          <p:cNvPr id="3257" name="Google Shape;32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2"/>
        <p:cNvGrpSpPr/>
        <p:nvPr/>
      </p:nvGrpSpPr>
      <p:grpSpPr>
        <a:xfrm>
          <a:off x="0" y="0"/>
          <a:ext cx="0" cy="0"/>
          <a:chOff x="0" y="0"/>
          <a:chExt cx="0" cy="0"/>
        </a:xfrm>
      </p:grpSpPr>
      <p:sp>
        <p:nvSpPr>
          <p:cNvPr id="3263" name="Google Shape;32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4" name="Google Shape;3264;p15: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2000" b="0" strike="noStrike">
              <a:latin typeface="Arial"/>
              <a:ea typeface="Arial"/>
              <a:cs typeface="Arial"/>
              <a:sym typeface="Arial"/>
            </a:endParaRPr>
          </a:p>
        </p:txBody>
      </p:sp>
      <p:sp>
        <p:nvSpPr>
          <p:cNvPr id="3265" name="Google Shape;3265;p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15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sz="1100" b="1">
                <a:solidFill>
                  <a:srgbClr val="F2F2F2"/>
                </a:solidFill>
              </a:rPr>
              <a:t>EARTHQUAKE PREDICTION SYSTEM</a:t>
            </a:r>
            <a:endParaRPr/>
          </a:p>
          <a:p>
            <a:pPr marL="158750" lvl="0" indent="0" algn="l" rtl="0">
              <a:lnSpc>
                <a:spcPct val="100000"/>
              </a:lnSpc>
              <a:spcBef>
                <a:spcPts val="0"/>
              </a:spcBef>
              <a:spcAft>
                <a:spcPts val="0"/>
              </a:spcAft>
              <a:buSzPts val="1100"/>
              <a:buNone/>
            </a:pPr>
            <a:endParaRPr b="1"/>
          </a:p>
        </p:txBody>
      </p:sp>
      <p:sp>
        <p:nvSpPr>
          <p:cNvPr id="3150" name="Google Shape;3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58" name="Google Shape;3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68" name="Google Shape;3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79" name="Google Shape;3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88" name="Google Shape;31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6" name="Google Shape;3196;p7: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197" name="Google Shape;3197;p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7"/>
        <p:cNvGrpSpPr/>
        <p:nvPr/>
      </p:nvGrpSpPr>
      <p:grpSpPr>
        <a:xfrm>
          <a:off x="0" y="0"/>
          <a:ext cx="0" cy="0"/>
          <a:chOff x="0" y="0"/>
          <a:chExt cx="0" cy="0"/>
        </a:xfrm>
      </p:grpSpPr>
      <p:sp>
        <p:nvSpPr>
          <p:cNvPr id="3208" name="Google Shape;3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9" name="Google Shape;320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6" name="Google Shape;3216;p9: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17" name="Google Shape;3217;p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85"/>
        <p:cNvGrpSpPr/>
        <p:nvPr/>
      </p:nvGrpSpPr>
      <p:grpSpPr>
        <a:xfrm>
          <a:off x="0" y="0"/>
          <a:ext cx="0" cy="0"/>
          <a:chOff x="0" y="0"/>
          <a:chExt cx="0" cy="0"/>
        </a:xfrm>
      </p:grpSpPr>
      <p:sp>
        <p:nvSpPr>
          <p:cNvPr id="3086" name="Google Shape;3086;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7" name="Google Shape;3087;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3088" name="Google Shape;3088;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9" name="Google Shape;3089;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90" name="Google Shape;3090;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1"/>
        <p:cNvGrpSpPr/>
        <p:nvPr/>
      </p:nvGrpSpPr>
      <p:grpSpPr>
        <a:xfrm>
          <a:off x="0" y="0"/>
          <a:ext cx="0" cy="0"/>
          <a:chOff x="0" y="0"/>
          <a:chExt cx="0" cy="0"/>
        </a:xfrm>
      </p:grpSpPr>
      <p:sp>
        <p:nvSpPr>
          <p:cNvPr id="3122" name="Google Shape;312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3123" name="Google Shape;312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24"/>
        <p:cNvGrpSpPr/>
        <p:nvPr/>
      </p:nvGrpSpPr>
      <p:grpSpPr>
        <a:xfrm>
          <a:off x="0" y="0"/>
          <a:ext cx="0" cy="0"/>
          <a:chOff x="0" y="0"/>
          <a:chExt cx="0" cy="0"/>
        </a:xfrm>
      </p:grpSpPr>
      <p:sp>
        <p:nvSpPr>
          <p:cNvPr id="3125" name="Google Shape;312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91"/>
        <p:cNvGrpSpPr/>
        <p:nvPr/>
      </p:nvGrpSpPr>
      <p:grpSpPr>
        <a:xfrm>
          <a:off x="0" y="0"/>
          <a:ext cx="0" cy="0"/>
          <a:chOff x="0" y="0"/>
          <a:chExt cx="0" cy="0"/>
        </a:xfrm>
      </p:grpSpPr>
      <p:sp>
        <p:nvSpPr>
          <p:cNvPr id="3092" name="Google Shape;309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93"/>
        <p:cNvGrpSpPr/>
        <p:nvPr/>
      </p:nvGrpSpPr>
      <p:grpSpPr>
        <a:xfrm>
          <a:off x="0" y="0"/>
          <a:ext cx="0" cy="0"/>
          <a:chOff x="0" y="0"/>
          <a:chExt cx="0" cy="0"/>
        </a:xfrm>
      </p:grpSpPr>
      <p:sp>
        <p:nvSpPr>
          <p:cNvPr id="3094" name="Google Shape;3094;p4"/>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95" name="Google Shape;3095;p4"/>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96"/>
        <p:cNvGrpSpPr/>
        <p:nvPr/>
      </p:nvGrpSpPr>
      <p:grpSpPr>
        <a:xfrm>
          <a:off x="0" y="0"/>
          <a:ext cx="0" cy="0"/>
          <a:chOff x="0" y="0"/>
          <a:chExt cx="0" cy="0"/>
        </a:xfrm>
      </p:grpSpPr>
      <p:sp>
        <p:nvSpPr>
          <p:cNvPr id="3097" name="Google Shape;309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8" name="Google Shape;309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9"/>
        <p:cNvGrpSpPr/>
        <p:nvPr/>
      </p:nvGrpSpPr>
      <p:grpSpPr>
        <a:xfrm>
          <a:off x="0" y="0"/>
          <a:ext cx="0" cy="0"/>
          <a:chOff x="0" y="0"/>
          <a:chExt cx="0" cy="0"/>
        </a:xfrm>
      </p:grpSpPr>
      <p:sp>
        <p:nvSpPr>
          <p:cNvPr id="3100" name="Google Shape;3100;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101" name="Google Shape;3101;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02" name="Google Shape;310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03"/>
        <p:cNvGrpSpPr/>
        <p:nvPr/>
      </p:nvGrpSpPr>
      <p:grpSpPr>
        <a:xfrm>
          <a:off x="0" y="0"/>
          <a:ext cx="0" cy="0"/>
          <a:chOff x="0" y="0"/>
          <a:chExt cx="0" cy="0"/>
        </a:xfrm>
      </p:grpSpPr>
      <p:sp>
        <p:nvSpPr>
          <p:cNvPr id="3104" name="Google Shape;310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5" name="Google Shape;310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06" name="Google Shape;310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07" name="Google Shape;310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108"/>
        <p:cNvGrpSpPr/>
        <p:nvPr/>
      </p:nvGrpSpPr>
      <p:grpSpPr>
        <a:xfrm>
          <a:off x="0" y="0"/>
          <a:ext cx="0" cy="0"/>
          <a:chOff x="0" y="0"/>
          <a:chExt cx="0" cy="0"/>
        </a:xfrm>
      </p:grpSpPr>
      <p:sp>
        <p:nvSpPr>
          <p:cNvPr id="3109" name="Google Shape;310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110" name="Google Shape;311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11" name="Google Shape;311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2"/>
        <p:cNvGrpSpPr/>
        <p:nvPr/>
      </p:nvGrpSpPr>
      <p:grpSpPr>
        <a:xfrm>
          <a:off x="0" y="0"/>
          <a:ext cx="0" cy="0"/>
          <a:chOff x="0" y="0"/>
          <a:chExt cx="0" cy="0"/>
        </a:xfrm>
      </p:grpSpPr>
      <p:sp>
        <p:nvSpPr>
          <p:cNvPr id="3113" name="Google Shape;311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3114" name="Google Shape;311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15"/>
        <p:cNvGrpSpPr/>
        <p:nvPr/>
      </p:nvGrpSpPr>
      <p:grpSpPr>
        <a:xfrm>
          <a:off x="0" y="0"/>
          <a:ext cx="0" cy="0"/>
          <a:chOff x="0" y="0"/>
          <a:chExt cx="0" cy="0"/>
        </a:xfrm>
      </p:grpSpPr>
      <p:sp>
        <p:nvSpPr>
          <p:cNvPr id="3116" name="Google Shape;311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3118" name="Google Shape;311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3119" name="Google Shape;311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20" name="Google Shape;3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w="25400" cap="flat" cmpd="sng">
            <a:solidFill>
              <a:srgbClr val="223366"/>
            </a:solidFill>
            <a:prstDash val="solid"/>
            <a:round/>
            <a:headEnd type="none" w="sm" len="sm"/>
            <a:tailEnd type="none" w="sm" len="sm"/>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1" name="Google Shape;3081;p1"/>
          <p:cNvSpPr/>
          <p:nvPr/>
        </p:nvSpPr>
        <p:spPr>
          <a:xfrm>
            <a:off x="0" y="4935061"/>
            <a:ext cx="9144000" cy="208500"/>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2" name="Google Shape;3082;p1"/>
          <p:cNvSpPr txBox="1"/>
          <p:nvPr/>
        </p:nvSpPr>
        <p:spPr>
          <a:xfrm>
            <a:off x="132080" y="65687"/>
            <a:ext cx="3883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Face Emotion and Age Detection</a:t>
            </a:r>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084" name="Google Shape;3084;p1"/>
          <p:cNvPicPr preferRelativeResize="0"/>
          <p:nvPr/>
        </p:nvPicPr>
        <p:blipFill rotWithShape="1">
          <a:blip r:embed="rId13">
            <a:alphaModFix/>
          </a:blip>
          <a:srcRect/>
          <a:stretch/>
        </p:blipFill>
        <p:spPr>
          <a:xfrm>
            <a:off x="7435308" y="49810"/>
            <a:ext cx="1245494" cy="40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iva11599"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iva11599/Earthquake-Prediction-Syste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jayavel2004/Earthquake_Prediction_Syste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grpSp>
        <p:nvGrpSpPr>
          <p:cNvPr id="3131" name="Google Shape;3131;p13"/>
          <p:cNvGrpSpPr/>
          <p:nvPr/>
        </p:nvGrpSpPr>
        <p:grpSpPr>
          <a:xfrm>
            <a:off x="0" y="0"/>
            <a:ext cx="9215100" cy="5231642"/>
            <a:chOff x="-13523" y="-66567"/>
            <a:chExt cx="9215100" cy="5231642"/>
          </a:xfrm>
        </p:grpSpPr>
        <p:pic>
          <p:nvPicPr>
            <p:cNvPr id="3132" name="Google Shape;3132;p13" descr="A blue circle with icons and circles&#10;&#10;Description automatically generated with medium confidence"/>
            <p:cNvPicPr preferRelativeResize="0"/>
            <p:nvPr/>
          </p:nvPicPr>
          <p:blipFill rotWithShape="1">
            <a:blip r:embed="rId3">
              <a:alphaModFix/>
            </a:blip>
            <a:srcRect b="15547"/>
            <a:stretch/>
          </p:blipFill>
          <p:spPr>
            <a:xfrm>
              <a:off x="-10160" y="-66567"/>
              <a:ext cx="9208395" cy="5179723"/>
            </a:xfrm>
            <a:prstGeom prst="rect">
              <a:avLst/>
            </a:prstGeom>
            <a:noFill/>
            <a:ln>
              <a:noFill/>
            </a:ln>
          </p:spPr>
        </p:pic>
        <p:sp>
          <p:nvSpPr>
            <p:cNvPr id="3133" name="Google Shape;3133;p13"/>
            <p:cNvSpPr/>
            <p:nvPr/>
          </p:nvSpPr>
          <p:spPr>
            <a:xfrm>
              <a:off x="-13523" y="-59125"/>
              <a:ext cx="9215100" cy="5224200"/>
            </a:xfrm>
            <a:prstGeom prst="rect">
              <a:avLst/>
            </a:prstGeom>
            <a:solidFill>
              <a:srgbClr val="002060">
                <a:alpha val="937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134" name="Google Shape;3134;p13"/>
          <p:cNvSpPr/>
          <p:nvPr/>
        </p:nvSpPr>
        <p:spPr>
          <a:xfrm>
            <a:off x="1122744" y="452966"/>
            <a:ext cx="6898500" cy="3407700"/>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135" name="Google Shape;3135;p13"/>
          <p:cNvGrpSpPr/>
          <p:nvPr/>
        </p:nvGrpSpPr>
        <p:grpSpPr>
          <a:xfrm>
            <a:off x="1548292" y="982176"/>
            <a:ext cx="6047411" cy="600907"/>
            <a:chOff x="1567263" y="1495382"/>
            <a:chExt cx="6047411" cy="600907"/>
          </a:xfrm>
        </p:grpSpPr>
        <p:pic>
          <p:nvPicPr>
            <p:cNvPr id="3136" name="Google Shape;3136;p13" descr="A close up of a sign&#10;&#10;Description automatically generated"/>
            <p:cNvPicPr preferRelativeResize="0"/>
            <p:nvPr/>
          </p:nvPicPr>
          <p:blipFill rotWithShape="1">
            <a:blip r:embed="rId4">
              <a:alphaModFix/>
            </a:blip>
            <a:srcRect/>
            <a:stretch/>
          </p:blipFill>
          <p:spPr>
            <a:xfrm>
              <a:off x="4755974" y="1620847"/>
              <a:ext cx="1163979" cy="389110"/>
            </a:xfrm>
            <a:prstGeom prst="rect">
              <a:avLst/>
            </a:prstGeom>
            <a:noFill/>
            <a:ln>
              <a:noFill/>
            </a:ln>
          </p:spPr>
        </p:pic>
        <p:pic>
          <p:nvPicPr>
            <p:cNvPr id="3137" name="Google Shape;3137;p13"/>
            <p:cNvPicPr preferRelativeResize="0"/>
            <p:nvPr/>
          </p:nvPicPr>
          <p:blipFill rotWithShape="1">
            <a:blip r:embed="rId5">
              <a:alphaModFix/>
            </a:blip>
            <a:srcRect t="20552"/>
            <a:stretch/>
          </p:blipFill>
          <p:spPr>
            <a:xfrm>
              <a:off x="3675859" y="1608154"/>
              <a:ext cx="787774" cy="414498"/>
            </a:xfrm>
            <a:prstGeom prst="rect">
              <a:avLst/>
            </a:prstGeom>
            <a:noFill/>
            <a:ln>
              <a:noFill/>
            </a:ln>
          </p:spPr>
        </p:pic>
        <p:cxnSp>
          <p:nvCxnSpPr>
            <p:cNvPr id="3138" name="Google Shape;3138;p13"/>
            <p:cNvCxnSpPr/>
            <p:nvPr/>
          </p:nvCxnSpPr>
          <p:spPr>
            <a:xfrm>
              <a:off x="4609804" y="1534389"/>
              <a:ext cx="0" cy="561900"/>
            </a:xfrm>
            <a:prstGeom prst="straightConnector1">
              <a:avLst/>
            </a:prstGeom>
            <a:noFill/>
            <a:ln w="9525" cap="flat" cmpd="sng">
              <a:solidFill>
                <a:srgbClr val="A5A5A5"/>
              </a:solidFill>
              <a:prstDash val="solid"/>
              <a:round/>
              <a:headEnd type="none" w="sm" len="sm"/>
              <a:tailEnd type="none" w="sm" len="sm"/>
            </a:ln>
          </p:spPr>
        </p:cxnSp>
        <p:cxnSp>
          <p:nvCxnSpPr>
            <p:cNvPr id="3139" name="Google Shape;3139;p13"/>
            <p:cNvCxnSpPr/>
            <p:nvPr/>
          </p:nvCxnSpPr>
          <p:spPr>
            <a:xfrm>
              <a:off x="6066122"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0" name="Google Shape;3140;p13"/>
            <p:cNvPicPr preferRelativeResize="0"/>
            <p:nvPr/>
          </p:nvPicPr>
          <p:blipFill rotWithShape="1">
            <a:blip r:embed="rId6">
              <a:alphaModFix/>
            </a:blip>
            <a:srcRect/>
            <a:stretch/>
          </p:blipFill>
          <p:spPr>
            <a:xfrm>
              <a:off x="6212294" y="1633695"/>
              <a:ext cx="1402380" cy="363414"/>
            </a:xfrm>
            <a:prstGeom prst="rect">
              <a:avLst/>
            </a:prstGeom>
            <a:noFill/>
            <a:ln>
              <a:noFill/>
            </a:ln>
          </p:spPr>
        </p:pic>
        <p:cxnSp>
          <p:nvCxnSpPr>
            <p:cNvPr id="3141" name="Google Shape;3141;p13"/>
            <p:cNvCxnSpPr/>
            <p:nvPr/>
          </p:nvCxnSpPr>
          <p:spPr>
            <a:xfrm>
              <a:off x="3529689"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2" name="Google Shape;3142;p13" descr="A blue and black text&#10;&#10;Description automatically generated"/>
            <p:cNvPicPr preferRelativeResize="0"/>
            <p:nvPr/>
          </p:nvPicPr>
          <p:blipFill rotWithShape="1">
            <a:blip r:embed="rId7">
              <a:alphaModFix/>
            </a:blip>
            <a:srcRect/>
            <a:stretch/>
          </p:blipFill>
          <p:spPr>
            <a:xfrm>
              <a:off x="1567263" y="1495382"/>
              <a:ext cx="1816255" cy="454064"/>
            </a:xfrm>
            <a:prstGeom prst="rect">
              <a:avLst/>
            </a:prstGeom>
            <a:noFill/>
            <a:ln>
              <a:noFill/>
            </a:ln>
          </p:spPr>
        </p:pic>
      </p:grpSp>
      <p:sp>
        <p:nvSpPr>
          <p:cNvPr id="3143" name="Google Shape;3143;p13"/>
          <p:cNvSpPr txBox="1"/>
          <p:nvPr/>
        </p:nvSpPr>
        <p:spPr>
          <a:xfrm>
            <a:off x="1199820" y="3962705"/>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2F2F2"/>
                </a:solidFill>
                <a:latin typeface="Arial"/>
                <a:ea typeface="Arial"/>
                <a:cs typeface="Arial"/>
                <a:sym typeface="Arial"/>
              </a:rPr>
              <a:t>Student Details </a:t>
            </a:r>
            <a:endParaRPr sz="1200" b="0" i="0" u="none" strike="noStrike" cap="none">
              <a:solidFill>
                <a:srgbClr val="F2F2F2"/>
              </a:solidFill>
              <a:latin typeface="Arial"/>
              <a:ea typeface="Arial"/>
              <a:cs typeface="Arial"/>
              <a:sym typeface="Arial"/>
            </a:endParaRPr>
          </a:p>
        </p:txBody>
      </p:sp>
      <p:sp>
        <p:nvSpPr>
          <p:cNvPr id="3144" name="Google Shape;3144;p13"/>
          <p:cNvSpPr txBox="1"/>
          <p:nvPr/>
        </p:nvSpPr>
        <p:spPr>
          <a:xfrm>
            <a:off x="1281240" y="4231479"/>
            <a:ext cx="4173300" cy="651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Name: </a:t>
            </a:r>
            <a:r>
              <a:rPr lang="en-US" sz="1100" b="0" i="0" u="none" strike="noStrike" cap="none" dirty="0" smtClean="0">
                <a:solidFill>
                  <a:schemeClr val="lt1"/>
                </a:solidFill>
                <a:latin typeface="Arial"/>
                <a:ea typeface="Arial"/>
                <a:cs typeface="Arial"/>
                <a:sym typeface="Arial"/>
              </a:rPr>
              <a:t>SIVA R </a:t>
            </a:r>
            <a:r>
              <a:rPr lang="en-US" sz="1100" b="0" i="0" u="none" strike="noStrike" cap="none" dirty="0" smtClean="0">
                <a:solidFill>
                  <a:schemeClr val="lt1"/>
                </a:solidFill>
                <a:latin typeface="Arial"/>
                <a:ea typeface="Arial"/>
                <a:cs typeface="Arial"/>
                <a:sym typeface="Arial"/>
              </a:rPr>
              <a:t> </a:t>
            </a:r>
            <a:endParaRPr sz="1100" b="0" i="0" u="none" strike="noStrike" cap="none" dirty="0">
              <a:solidFill>
                <a:schemeClr val="lt1"/>
              </a:solidFill>
              <a:latin typeface="Arial"/>
              <a:ea typeface="Arial"/>
              <a:cs typeface="Arial"/>
              <a:sym typeface="Arial"/>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a:ea typeface="Arial"/>
                <a:cs typeface="Arial"/>
                <a:sym typeface="Arial"/>
              </a:rPr>
              <a:t>NM </a:t>
            </a:r>
            <a:r>
              <a:rPr lang="en-US" sz="1100" b="0" i="0" u="none" strike="noStrike" cap="none" dirty="0" smtClean="0">
                <a:solidFill>
                  <a:schemeClr val="lt1"/>
                </a:solidFill>
                <a:latin typeface="Arial"/>
                <a:ea typeface="Arial"/>
                <a:cs typeface="Arial"/>
                <a:sym typeface="Arial"/>
              </a:rPr>
              <a:t>ID:autleee010</a:t>
            </a:r>
            <a:endParaRPr sz="1100" b="0" i="0" u="none" strike="noStrike" cap="none" dirty="0">
              <a:solidFill>
                <a:schemeClr val="lt1"/>
              </a:solidFill>
              <a:latin typeface="Arial"/>
              <a:ea typeface="Arial"/>
              <a:cs typeface="Arial"/>
              <a:sym typeface="Arial"/>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a:ea typeface="Arial"/>
                <a:cs typeface="Arial"/>
                <a:sym typeface="Arial"/>
              </a:rPr>
              <a:t>College Name: Varuvan </a:t>
            </a:r>
            <a:r>
              <a:rPr lang="en-US" sz="1100" b="0" i="0" u="none" strike="noStrike" cap="none" dirty="0" err="1">
                <a:solidFill>
                  <a:schemeClr val="lt1"/>
                </a:solidFill>
                <a:latin typeface="Arial"/>
                <a:ea typeface="Arial"/>
                <a:cs typeface="Arial"/>
                <a:sym typeface="Arial"/>
              </a:rPr>
              <a:t>Vadivelan</a:t>
            </a:r>
            <a:r>
              <a:rPr lang="en-US" sz="1100" b="0" i="0" u="none" strike="noStrike" cap="none" dirty="0">
                <a:solidFill>
                  <a:schemeClr val="lt1"/>
                </a:solidFill>
                <a:latin typeface="Arial"/>
                <a:ea typeface="Arial"/>
                <a:cs typeface="Arial"/>
                <a:sym typeface="Arial"/>
              </a:rPr>
              <a:t> Institute of Technology</a:t>
            </a:r>
            <a:endParaRPr sz="1100" b="0" i="0" u="none" strike="noStrike" cap="none" dirty="0">
              <a:solidFill>
                <a:schemeClr val="lt1"/>
              </a:solidFill>
              <a:latin typeface="Arial"/>
              <a:ea typeface="Arial"/>
              <a:cs typeface="Arial"/>
              <a:sym typeface="Arial"/>
            </a:endParaRPr>
          </a:p>
        </p:txBody>
      </p:sp>
      <p:cxnSp>
        <p:nvCxnSpPr>
          <p:cNvPr id="3145" name="Google Shape;3145;p13"/>
          <p:cNvCxnSpPr/>
          <p:nvPr/>
        </p:nvCxnSpPr>
        <p:spPr>
          <a:xfrm rot="10800000" flipH="1">
            <a:off x="1122744" y="4194862"/>
            <a:ext cx="4530000" cy="14700"/>
          </a:xfrm>
          <a:prstGeom prst="straightConnector1">
            <a:avLst/>
          </a:prstGeom>
          <a:noFill/>
          <a:ln w="9525" cap="flat" cmpd="sng">
            <a:solidFill>
              <a:srgbClr val="E5EEFF"/>
            </a:solidFill>
            <a:prstDash val="lgDashDot"/>
            <a:round/>
            <a:headEnd type="none" w="sm" len="sm"/>
            <a:tailEnd type="none" w="sm" len="sm"/>
          </a:ln>
        </p:spPr>
      </p:cxnSp>
      <p:pic>
        <p:nvPicPr>
          <p:cNvPr id="3146" name="Google Shape;3146;p13"/>
          <p:cNvPicPr preferRelativeResize="0"/>
          <p:nvPr/>
        </p:nvPicPr>
        <p:blipFill rotWithShape="1">
          <a:blip r:embed="rId8">
            <a:alphaModFix/>
          </a:blip>
          <a:srcRect/>
          <a:stretch/>
        </p:blipFill>
        <p:spPr>
          <a:xfrm>
            <a:off x="3937210" y="1670103"/>
            <a:ext cx="1443387" cy="1049002"/>
          </a:xfrm>
          <a:prstGeom prst="rect">
            <a:avLst/>
          </a:prstGeom>
          <a:noFill/>
          <a:ln>
            <a:noFill/>
          </a:ln>
        </p:spPr>
      </p:pic>
      <p:sp>
        <p:nvSpPr>
          <p:cNvPr id="3147" name="Google Shape;3147;p13"/>
          <p:cNvSpPr/>
          <p:nvPr/>
        </p:nvSpPr>
        <p:spPr>
          <a:xfrm>
            <a:off x="1642823" y="2778126"/>
            <a:ext cx="5858400" cy="9345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F2F2F2"/>
                </a:solidFill>
                <a:latin typeface="Arial"/>
                <a:ea typeface="Arial"/>
                <a:cs typeface="Arial"/>
                <a:sym typeface="Arial"/>
              </a:rPr>
              <a:t>EARTHQUAKE PREDICTION SYSTEM</a:t>
            </a:r>
            <a:endParaRPr/>
          </a:p>
          <a:p>
            <a:pPr marL="0" marR="0" lvl="0" indent="0" algn="ctr" rtl="0">
              <a:lnSpc>
                <a:spcPct val="100000"/>
              </a:lnSpc>
              <a:spcBef>
                <a:spcPts val="0"/>
              </a:spcBef>
              <a:spcAft>
                <a:spcPts val="0"/>
              </a:spcAft>
              <a:buNone/>
            </a:pPr>
            <a:endParaRPr sz="2000" b="1" i="0" u="none" strike="noStrike" cap="none">
              <a:solidFill>
                <a:srgbClr val="F2F2F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22"/>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Future Scope</a:t>
            </a:r>
            <a:endParaRPr/>
          </a:p>
        </p:txBody>
      </p:sp>
      <p:sp>
        <p:nvSpPr>
          <p:cNvPr id="3229" name="Google Shape;3229;p22"/>
          <p:cNvSpPr txBox="1"/>
          <p:nvPr/>
        </p:nvSpPr>
        <p:spPr>
          <a:xfrm>
            <a:off x="185737" y="1061211"/>
            <a:ext cx="4386300" cy="34266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D0D0D"/>
              </a:buClr>
              <a:buSzPts val="2000"/>
              <a:buFont typeface="Arial"/>
              <a:buChar char="•"/>
            </a:pPr>
            <a:r>
              <a:rPr lang="en-US" sz="1200" b="0" i="0" u="none" strike="noStrike" cap="none">
                <a:solidFill>
                  <a:srgbClr val="0D0D0D"/>
                </a:solidFill>
                <a:latin typeface="Arial"/>
                <a:ea typeface="Arial"/>
                <a:cs typeface="Arial"/>
                <a:sym typeface="Arial"/>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sz="12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chemeClr val="dk1"/>
              </a:buClr>
              <a:buSzPts val="2000"/>
              <a:buFont typeface="Arial"/>
              <a:buChar char="•"/>
            </a:pPr>
            <a:r>
              <a:rPr lang="en-US" sz="1200" b="0" i="0" u="none" strike="noStrike" cap="none">
                <a:solidFill>
                  <a:srgbClr val="000000"/>
                </a:solidFill>
                <a:latin typeface="Arial"/>
                <a:ea typeface="Arial"/>
                <a:cs typeface="Arial"/>
                <a:sym typeface="Arial"/>
              </a:rPr>
              <a:t>These systems could provide earlier and more accurate warnings to mitigate the impact of seismic events on communities and infrastructure.</a:t>
            </a:r>
            <a:endParaRPr/>
          </a:p>
          <a:p>
            <a:pPr marL="342900" marR="0" lvl="0" indent="-342900" algn="just" rtl="0">
              <a:lnSpc>
                <a:spcPct val="100000"/>
              </a:lnSpc>
              <a:spcBef>
                <a:spcPts val="400"/>
              </a:spcBef>
              <a:spcAft>
                <a:spcPts val="0"/>
              </a:spcAft>
              <a:buClr>
                <a:schemeClr val="dk1"/>
              </a:buClr>
              <a:buSzPts val="2000"/>
              <a:buFont typeface="Arial"/>
              <a:buChar char="•"/>
            </a:pPr>
            <a:r>
              <a:rPr lang="en-US" sz="1200" b="0" i="0" u="none" strike="noStrike" cap="none">
                <a:solidFill>
                  <a:srgbClr val="000000"/>
                </a:solidFill>
                <a:latin typeface="Arial"/>
                <a:ea typeface="Arial"/>
                <a:cs typeface="Arial"/>
                <a:sym typeface="Arial"/>
              </a:rPr>
              <a:t>Ongoing research into earthquake precursors, such as changes in groundwater levels, electromagnetic signals, and animal behaviour, may lead to the identification of new precursory indicators.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200" b="0" i="0" u="none" strike="noStrike" cap="none">
                <a:solidFill>
                  <a:srgbClr val="000000"/>
                </a:solidFill>
                <a:latin typeface="Arial"/>
                <a:ea typeface="Arial"/>
                <a:cs typeface="Arial"/>
                <a:sym typeface="Arial"/>
              </a:rPr>
              <a:t>Future prediction systems could incorporate these additional data sources to enhance prediction accuracy.</a:t>
            </a:r>
            <a:endParaRPr/>
          </a:p>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30" name="Google Shape;3230;p22" descr="Abstract background with futuristic elements"/>
          <p:cNvPicPr preferRelativeResize="0"/>
          <p:nvPr/>
        </p:nvPicPr>
        <p:blipFill rotWithShape="1">
          <a:blip r:embed="rId3">
            <a:alphaModFix/>
          </a:blip>
          <a:srcRect/>
          <a:stretch/>
        </p:blipFill>
        <p:spPr>
          <a:xfrm>
            <a:off x="4792980" y="1070342"/>
            <a:ext cx="4045195" cy="2694641"/>
          </a:xfrm>
          <a:prstGeom prst="rect">
            <a:avLst/>
          </a:prstGeom>
          <a:noFill/>
          <a:ln>
            <a:noFill/>
          </a:ln>
        </p:spPr>
      </p:pic>
      <p:sp>
        <p:nvSpPr>
          <p:cNvPr id="3231" name="Google Shape;3231;p22"/>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5"/>
        <p:cNvGrpSpPr/>
        <p:nvPr/>
      </p:nvGrpSpPr>
      <p:grpSpPr>
        <a:xfrm>
          <a:off x="0" y="0"/>
          <a:ext cx="0" cy="0"/>
          <a:chOff x="0" y="0"/>
          <a:chExt cx="0" cy="0"/>
        </a:xfrm>
      </p:grpSpPr>
      <p:sp>
        <p:nvSpPr>
          <p:cNvPr id="3236" name="Google Shape;3236;p23"/>
          <p:cNvSpPr txBox="1">
            <a:spLocks noGrp="1"/>
          </p:cNvSpPr>
          <p:nvPr>
            <p:ph type="title"/>
          </p:nvPr>
        </p:nvSpPr>
        <p:spPr>
          <a:xfrm>
            <a:off x="311700" y="499729"/>
            <a:ext cx="8520600" cy="3976500"/>
          </a:xfrm>
          <a:prstGeom prst="rect">
            <a:avLst/>
          </a:prstGeom>
          <a:noFill/>
          <a:ln>
            <a:noFill/>
          </a:ln>
        </p:spPr>
        <p:txBody>
          <a:bodyPr spcFirstLastPara="1" wrap="square" lIns="91425" tIns="91425" rIns="91425" bIns="91425" anchor="t" anchorCtr="0">
            <a:noAutofit/>
          </a:bodyPr>
          <a:lstStyle/>
          <a:p>
            <a:r>
              <a:rPr lang="en-US" sz="2000" b="1" dirty="0"/>
              <a:t>GITHUB LINK</a:t>
            </a:r>
            <a:r>
              <a:rPr lang="en-US" b="1" dirty="0"/>
              <a:t>:</a:t>
            </a:r>
            <a:br>
              <a:rPr lang="en-US" b="1" dirty="0"/>
            </a:br>
            <a:r>
              <a:rPr lang="en-GB" sz="2400" dirty="0" smtClean="0">
                <a:hlinkClick r:id="rId3"/>
              </a:rPr>
              <a:t>https://github.com/Siva11599</a:t>
            </a:r>
            <a:r>
              <a:rPr lang="en-GB" sz="2400" dirty="0" smtClean="0"/>
              <a:t/>
            </a:r>
            <a:br>
              <a:rPr lang="en-GB" sz="2400" dirty="0" smtClean="0"/>
            </a:br>
            <a:r>
              <a:rPr lang="en-GB" sz="2400" dirty="0" smtClean="0"/>
              <a:t/>
            </a:r>
            <a:br>
              <a:rPr lang="en-GB" sz="2400" dirty="0" smtClean="0"/>
            </a:br>
            <a:r>
              <a:rPr lang="en-US" sz="2400" b="1" dirty="0"/>
              <a:t/>
            </a:r>
            <a:br>
              <a:rPr lang="en-US" sz="2400" b="1" dirty="0"/>
            </a:br>
            <a:endParaRPr sz="2400" b="1" dirty="0"/>
          </a:p>
        </p:txBody>
      </p:sp>
      <p:sp>
        <p:nvSpPr>
          <p:cNvPr id="3237" name="Google Shape;3237;p23"/>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24"/>
          <p:cNvSpPr txBox="1"/>
          <p:nvPr/>
        </p:nvSpPr>
        <p:spPr>
          <a:xfrm>
            <a:off x="123208" y="573002"/>
            <a:ext cx="8329800" cy="27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213163"/>
                </a:solidFill>
                <a:latin typeface="Arial"/>
                <a:ea typeface="Arial"/>
                <a:cs typeface="Arial"/>
                <a:sym typeface="Arial"/>
              </a:rPr>
              <a:t>Video of the Project</a:t>
            </a:r>
            <a:r>
              <a:rPr lang="en-US" sz="1600" b="1" i="0" u="none" strike="noStrike" cap="none" dirty="0" smtClean="0">
                <a:solidFill>
                  <a:srgbClr val="213163"/>
                </a:solidFill>
                <a:latin typeface="Arial"/>
                <a:ea typeface="Arial"/>
                <a:cs typeface="Arial"/>
                <a:sym typeface="Arial"/>
              </a:rPr>
              <a:t>:</a:t>
            </a:r>
          </a:p>
          <a:p>
            <a:r>
              <a:rPr lang="en-GB" sz="1600" dirty="0" smtClean="0">
                <a:hlinkClick r:id="rId3"/>
              </a:rPr>
              <a:t>https://github.com/Siva11599/Earthquake-Prediction-System</a:t>
            </a:r>
            <a:endParaRPr lang="en-GB" sz="1600" dirty="0" smtClean="0"/>
          </a:p>
          <a:p>
            <a:pPr marL="0" marR="0" lvl="0" indent="0" algn="l" rtl="0">
              <a:lnSpc>
                <a:spcPct val="100000"/>
              </a:lnSpc>
              <a:spcBef>
                <a:spcPts val="0"/>
              </a:spcBef>
              <a:spcAft>
                <a:spcPts val="0"/>
              </a:spcAft>
              <a:buNone/>
            </a:pPr>
            <a:endParaRPr lang="en-US" sz="1600" b="1" i="0" u="none" strike="noStrike" cap="none" dirty="0" smtClean="0">
              <a:solidFill>
                <a:srgbClr val="213163"/>
              </a:solidFill>
              <a:latin typeface="Arial"/>
              <a:ea typeface="Arial"/>
              <a:cs typeface="Arial"/>
              <a:sym typeface="Arial"/>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US" sz="1600" b="1" i="0" u="sng" strike="noStrike" cap="none" dirty="0">
                <a:solidFill>
                  <a:schemeClr val="hlink"/>
                </a:solidFill>
                <a:latin typeface="Arial"/>
                <a:ea typeface="Arial"/>
                <a:cs typeface="Arial"/>
                <a:sym typeface="Arial"/>
                <a:hlinkClick r:id="rId4"/>
              </a:rPr>
              <a:t> </a:t>
            </a:r>
            <a:endParaRPr dirty="0"/>
          </a:p>
          <a:p>
            <a:pPr marL="0" marR="0" lvl="0" indent="0" algn="l" rtl="0">
              <a:lnSpc>
                <a:spcPct val="100000"/>
              </a:lnSpc>
              <a:spcBef>
                <a:spcPts val="0"/>
              </a:spcBef>
              <a:spcAft>
                <a:spcPts val="0"/>
              </a:spcAft>
              <a:buNone/>
            </a:pPr>
            <a:endParaRPr sz="1600" b="1" i="0" u="sng" strike="noStrike" cap="none" dirty="0">
              <a:solidFill>
                <a:schemeClr val="hlink"/>
              </a:solidFill>
              <a:latin typeface="Arial"/>
              <a:ea typeface="Arial"/>
              <a:cs typeface="Arial"/>
              <a:sym typeface="Arial"/>
              <a:hlinkClick r:id="rId4"/>
            </a:endParaRPr>
          </a:p>
        </p:txBody>
      </p:sp>
      <p:sp>
        <p:nvSpPr>
          <p:cNvPr id="3244" name="Google Shape;3244;p24"/>
          <p:cNvSpPr/>
          <p:nvPr/>
        </p:nvSpPr>
        <p:spPr>
          <a:xfrm>
            <a:off x="212651" y="1291300"/>
            <a:ext cx="8676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 </a:t>
            </a:r>
            <a:endParaRPr sz="1600" b="1" i="0" u="none" strike="noStrike" cap="none">
              <a:solidFill>
                <a:srgbClr val="213163"/>
              </a:solidFill>
              <a:latin typeface="Arial"/>
              <a:ea typeface="Arial"/>
              <a:cs typeface="Arial"/>
              <a:sym typeface="Arial"/>
            </a:endParaRPr>
          </a:p>
          <a:p>
            <a:pPr marL="0" marR="0" lvl="0" indent="0" algn="l" rtl="0">
              <a:lnSpc>
                <a:spcPct val="100000"/>
              </a:lnSpc>
              <a:spcBef>
                <a:spcPts val="0"/>
              </a:spcBef>
              <a:spcAft>
                <a:spcPts val="0"/>
              </a:spcAft>
              <a:buNone/>
            </a:pPr>
            <a:endParaRPr sz="1600" b="1" i="0" u="none" strike="noStrike" cap="none">
              <a:solidFill>
                <a:srgbClr val="213163"/>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 </a:t>
            </a:r>
            <a:endParaRPr sz="1600" b="1" i="0" u="none" strike="noStrike" cap="none">
              <a:solidFill>
                <a:srgbClr val="213163"/>
              </a:solidFill>
              <a:latin typeface="Arial"/>
              <a:ea typeface="Arial"/>
              <a:cs typeface="Arial"/>
              <a:sym typeface="Arial"/>
            </a:endParaRPr>
          </a:p>
        </p:txBody>
      </p:sp>
      <p:sp>
        <p:nvSpPr>
          <p:cNvPr id="3245" name="Google Shape;3245;p2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25"/>
          <p:cNvSpPr txBox="1"/>
          <p:nvPr/>
        </p:nvSpPr>
        <p:spPr>
          <a:xfrm>
            <a:off x="123209" y="573001"/>
            <a:ext cx="4161600" cy="42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Conclusion:</a:t>
            </a:r>
            <a:endParaRPr/>
          </a:p>
          <a:p>
            <a:pPr marL="342900" marR="0" lvl="0" indent="-342900" algn="just" rtl="0">
              <a:lnSpc>
                <a:spcPct val="100000"/>
              </a:lnSpc>
              <a:spcBef>
                <a:spcPts val="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sz="1600" b="0" i="0" u="none" strike="noStrike" cap="none">
              <a:solidFill>
                <a:srgbClr val="000000"/>
              </a:solidFill>
              <a:latin typeface="Arial"/>
              <a:ea typeface="Arial"/>
              <a:cs typeface="Arial"/>
              <a:sym typeface="Arial"/>
            </a:endParaRPr>
          </a:p>
          <a:p>
            <a:pPr marL="342900" marR="0" lvl="0" indent="-323850" algn="just" rtl="0">
              <a:lnSpc>
                <a:spcPct val="100000"/>
              </a:lnSpc>
              <a:spcBef>
                <a:spcPts val="400"/>
              </a:spcBef>
              <a:spcAft>
                <a:spcPts val="0"/>
              </a:spcAft>
              <a:buClr>
                <a:srgbClr val="0D0D0D"/>
              </a:buClr>
              <a:buSzPts val="1700"/>
              <a:buFont typeface="Arial"/>
              <a:buChar char="•"/>
            </a:pPr>
            <a:r>
              <a:rPr lang="en-US" sz="1600" b="0" i="0" u="none" strike="noStrike" cap="none">
                <a:solidFill>
                  <a:srgbClr val="0D0D0D"/>
                </a:solidFill>
                <a:latin typeface="Times New Roman"/>
                <a:ea typeface="Times New Roman"/>
                <a:cs typeface="Times New Roman"/>
                <a:sym typeface="Times New Roman"/>
              </a:rPr>
              <a:t>The earthquake prediction system, based on Artificial Neural Networks (ANN) trained on historical data, achieves a notable accuracy rate in forecasting earthquake magnitude and depth at specific locations.</a:t>
            </a:r>
            <a:endParaRPr sz="1600" b="0" i="0" u="none" strike="noStrike" cap="none">
              <a:solidFill>
                <a:srgbClr val="000000"/>
              </a:solidFill>
              <a:latin typeface="Arial"/>
              <a:ea typeface="Arial"/>
              <a:cs typeface="Arial"/>
              <a:sym typeface="Arial"/>
            </a:endParaRPr>
          </a:p>
          <a:p>
            <a:pPr marL="342900" marR="0" lvl="0" indent="-323850" algn="just" rtl="0">
              <a:lnSpc>
                <a:spcPct val="100000"/>
              </a:lnSpc>
              <a:spcBef>
                <a:spcPts val="400"/>
              </a:spcBef>
              <a:spcAft>
                <a:spcPts val="0"/>
              </a:spcAft>
              <a:buClr>
                <a:srgbClr val="0D0D0D"/>
              </a:buClr>
              <a:buSzPts val="1700"/>
              <a:buFont typeface="Arial"/>
              <a:buChar char="•"/>
            </a:pPr>
            <a:r>
              <a:rPr lang="en-US" sz="1600" b="0" i="0" u="none" strike="noStrike" cap="none">
                <a:solidFill>
                  <a:srgbClr val="0D0D0D"/>
                </a:solidFill>
                <a:latin typeface="Times New Roman"/>
                <a:ea typeface="Times New Roman"/>
                <a:cs typeface="Times New Roman"/>
                <a:sym typeface="Times New Roman"/>
              </a:rPr>
              <a:t>Magnitude based prediction.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213163"/>
              </a:solidFill>
              <a:latin typeface="Arial"/>
              <a:ea typeface="Arial"/>
              <a:cs typeface="Arial"/>
              <a:sym typeface="Arial"/>
            </a:endParaRPr>
          </a:p>
        </p:txBody>
      </p:sp>
      <p:sp>
        <p:nvSpPr>
          <p:cNvPr id="3252" name="Google Shape;3252;p25"/>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53" name="Google Shape;3253;p25" descr="A pen and papers with check marks&#10;&#10;Description automatically generated"/>
          <p:cNvPicPr preferRelativeResize="0"/>
          <p:nvPr/>
        </p:nvPicPr>
        <p:blipFill rotWithShape="1">
          <a:blip r:embed="rId3">
            <a:alphaModFix/>
          </a:blip>
          <a:srcRect/>
          <a:stretch/>
        </p:blipFill>
        <p:spPr>
          <a:xfrm>
            <a:off x="4730201" y="1061211"/>
            <a:ext cx="4174722" cy="2945130"/>
          </a:xfrm>
          <a:prstGeom prst="rect">
            <a:avLst/>
          </a:prstGeom>
          <a:noFill/>
          <a:ln>
            <a:noFill/>
          </a:ln>
        </p:spPr>
      </p:pic>
      <p:sp>
        <p:nvSpPr>
          <p:cNvPr id="3254" name="Google Shape;3254;p2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26"/>
          <p:cNvSpPr txBox="1"/>
          <p:nvPr/>
        </p:nvSpPr>
        <p:spPr>
          <a:xfrm>
            <a:off x="134935" y="1052956"/>
            <a:ext cx="8734800" cy="307800"/>
          </a:xfrm>
          <a:prstGeom prst="rect">
            <a:avLst/>
          </a:prstGeom>
          <a:noFill/>
          <a:ln>
            <a:noFill/>
          </a:ln>
        </p:spPr>
        <p:txBody>
          <a:bodyPr spcFirstLastPara="1" wrap="square" lIns="91425" tIns="45700" rIns="91425" bIns="45700" anchor="t" anchorCtr="0">
            <a:spAutoFit/>
          </a:bodyPr>
          <a:lstStyle/>
          <a:p>
            <a:pPr marL="173736" marR="0" lvl="0" indent="-84836" algn="l" rtl="0">
              <a:lnSpc>
                <a:spcPct val="100000"/>
              </a:lnSpc>
              <a:spcBef>
                <a:spcPts val="0"/>
              </a:spcBef>
              <a:spcAft>
                <a:spcPts val="0"/>
              </a:spcAft>
              <a:buClr>
                <a:srgbClr val="213163"/>
              </a:buClr>
              <a:buSzPts val="1400"/>
              <a:buFont typeface="Arial"/>
              <a:buNone/>
            </a:pPr>
            <a:endParaRPr sz="1400" b="0" i="0" u="none" strike="noStrike" cap="none">
              <a:solidFill>
                <a:srgbClr val="0000FF"/>
              </a:solidFill>
              <a:latin typeface="Arial"/>
              <a:ea typeface="Arial"/>
              <a:cs typeface="Arial"/>
              <a:sym typeface="Arial"/>
            </a:endParaRPr>
          </a:p>
        </p:txBody>
      </p:sp>
      <p:sp>
        <p:nvSpPr>
          <p:cNvPr id="3260" name="Google Shape;3260;p26"/>
          <p:cNvSpPr txBox="1"/>
          <p:nvPr/>
        </p:nvSpPr>
        <p:spPr>
          <a:xfrm>
            <a:off x="134935" y="560868"/>
            <a:ext cx="8317800" cy="433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Reference:</a:t>
            </a:r>
            <a:endParaRPr/>
          </a:p>
          <a:p>
            <a:pPr marL="342900" marR="0" lvl="0" indent="-342900" algn="just" rtl="0">
              <a:lnSpc>
                <a:spcPct val="100000"/>
              </a:lnSpc>
              <a:spcBef>
                <a:spcPts val="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Martinez, J., &amp; Bernal, J. (2018). "Earthquake magnitude prediction using random forest algorithm." </a:t>
            </a:r>
            <a:r>
              <a:rPr lang="en-US" sz="1600" b="0" i="1" u="none" strike="noStrike" cap="none">
                <a:solidFill>
                  <a:srgbClr val="0D0D0D"/>
                </a:solidFill>
                <a:latin typeface="Arial"/>
                <a:ea typeface="Arial"/>
                <a:cs typeface="Arial"/>
                <a:sym typeface="Arial"/>
              </a:rPr>
              <a:t>Journal of Earthquake Engineering</a:t>
            </a:r>
            <a:r>
              <a:rPr lang="en-US" sz="1600" b="0" i="0" u="none" strike="noStrike" cap="none">
                <a:solidFill>
                  <a:srgbClr val="0D0D0D"/>
                </a:solidFill>
                <a:latin typeface="Arial"/>
                <a:ea typeface="Arial"/>
                <a:cs typeface="Arial"/>
                <a:sym typeface="Arial"/>
              </a:rPr>
              <a:t>, 22(7), 1261-1276.</a:t>
            </a:r>
            <a:endParaRPr sz="1600" b="0" i="0" u="none" strike="noStrike" cap="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Jaiswal, A., Singh, R., &amp; Kumar, A. (2020). "Earthquake magnitude and depth prediction using machine learning techniques." </a:t>
            </a:r>
            <a:r>
              <a:rPr lang="en-US" sz="1600" b="0" i="1" u="none" strike="noStrike" cap="none">
                <a:solidFill>
                  <a:srgbClr val="0D0D0D"/>
                </a:solidFill>
                <a:latin typeface="Arial"/>
                <a:ea typeface="Arial"/>
                <a:cs typeface="Arial"/>
                <a:sym typeface="Arial"/>
              </a:rPr>
              <a:t>Journal of Earth System Science</a:t>
            </a:r>
            <a:r>
              <a:rPr lang="en-US" sz="1600" b="0" i="0" u="none" strike="noStrike" cap="none">
                <a:solidFill>
                  <a:srgbClr val="0D0D0D"/>
                </a:solidFill>
                <a:latin typeface="Arial"/>
                <a:ea typeface="Arial"/>
                <a:cs typeface="Arial"/>
                <a:sym typeface="Arial"/>
              </a:rPr>
              <a:t>, 129(4), 1-9.</a:t>
            </a:r>
            <a:endParaRPr sz="16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Jaiswal, A., Singh, R., &amp; Kumar, A. (2020). "Earthquake magnitude and depth prediction using machine learning techniques." </a:t>
            </a:r>
            <a:r>
              <a:rPr lang="en-US" sz="1600" b="0" i="1" u="none" strike="noStrike" cap="none">
                <a:solidFill>
                  <a:srgbClr val="0D0D0D"/>
                </a:solidFill>
                <a:latin typeface="Arial"/>
                <a:ea typeface="Arial"/>
                <a:cs typeface="Arial"/>
                <a:sym typeface="Arial"/>
              </a:rPr>
              <a:t>Journal of Earth System Science</a:t>
            </a:r>
            <a:r>
              <a:rPr lang="en-US" sz="1600" b="0" i="0" u="none" strike="noStrike" cap="none">
                <a:solidFill>
                  <a:srgbClr val="0D0D0D"/>
                </a:solidFill>
                <a:latin typeface="Arial"/>
                <a:ea typeface="Arial"/>
                <a:cs typeface="Arial"/>
                <a:sym typeface="Arial"/>
              </a:rPr>
              <a:t>, 129(4), 1-9.</a:t>
            </a:r>
            <a:endParaRPr sz="16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Zhu,W.et al.(2020)- This study  investigates the application of  machine learning algorithms , including deep neural networks, for earthquake prediction using seismic waveform data.</a:t>
            </a:r>
            <a:endParaRPr sz="16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Allen , R.M. (2021)-This review provides an overview of earthquake early warning systems,discussing their principles,capabilities,and challenges.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1" i="0" u="none" strike="noStrike" cap="none">
              <a:solidFill>
                <a:srgbClr val="213163"/>
              </a:solidFill>
              <a:latin typeface="Arial"/>
              <a:ea typeface="Arial"/>
              <a:cs typeface="Arial"/>
              <a:sym typeface="Arial"/>
            </a:endParaRPr>
          </a:p>
        </p:txBody>
      </p:sp>
      <p:sp>
        <p:nvSpPr>
          <p:cNvPr id="3261" name="Google Shape;3261;p2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27"/>
          <p:cNvSpPr txBox="1"/>
          <p:nvPr/>
        </p:nvSpPr>
        <p:spPr>
          <a:xfrm>
            <a:off x="3161462" y="2041411"/>
            <a:ext cx="28212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US" sz="3000" b="1" i="0" u="none" strike="noStrike" cap="none">
                <a:solidFill>
                  <a:srgbClr val="000000"/>
                </a:solidFill>
                <a:latin typeface="Arial"/>
                <a:ea typeface="Arial"/>
                <a:cs typeface="Arial"/>
                <a:sym typeface="Arial"/>
              </a:rPr>
              <a:t>Thank you!</a:t>
            </a:r>
            <a:endParaRPr/>
          </a:p>
        </p:txBody>
      </p:sp>
      <p:sp>
        <p:nvSpPr>
          <p:cNvPr id="3268" name="Google Shape;3268;p2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4"/>
          <p:cNvSpPr txBox="1">
            <a:spLocks noGrp="1"/>
          </p:cNvSpPr>
          <p:nvPr>
            <p:ph type="title"/>
          </p:nvPr>
        </p:nvSpPr>
        <p:spPr>
          <a:xfrm>
            <a:off x="0" y="566738"/>
            <a:ext cx="444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Course Outline</a:t>
            </a:r>
            <a:endParaRPr/>
          </a:p>
        </p:txBody>
      </p:sp>
      <p:sp>
        <p:nvSpPr>
          <p:cNvPr id="3153" name="Google Shape;3153;p14"/>
          <p:cNvSpPr txBox="1">
            <a:spLocks noGrp="1"/>
          </p:cNvSpPr>
          <p:nvPr>
            <p:ph type="body" idx="1"/>
          </p:nvPr>
        </p:nvSpPr>
        <p:spPr>
          <a:xfrm>
            <a:off x="0" y="1054100"/>
            <a:ext cx="4594200" cy="2728800"/>
          </a:xfrm>
          <a:prstGeom prst="rect">
            <a:avLst/>
          </a:prstGeom>
          <a:noFill/>
          <a:ln>
            <a:noFill/>
          </a:ln>
        </p:spPr>
        <p:txBody>
          <a:bodyPr spcFirstLastPara="1" wrap="square" lIns="91425" tIns="91425" rIns="91425" bIns="91425" anchor="t" anchorCtr="0">
            <a:spAutoFit/>
          </a:bodyPr>
          <a:lstStyle/>
          <a:p>
            <a:pPr marL="173736" marR="0" lvl="0" indent="-173736" algn="l" rtl="0">
              <a:lnSpc>
                <a:spcPct val="100000"/>
              </a:lnSpc>
              <a:spcBef>
                <a:spcPts val="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Abstract</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Problem Statement</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Aims, Objective &amp; Proposed System/Solution </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Deployment &amp; Algorithm</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Future Scope</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Video of the Project</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Conclusion</a:t>
            </a:r>
            <a:endParaRPr/>
          </a:p>
          <a:p>
            <a:pPr marL="173736" marR="0" lvl="0" indent="-173736" algn="l" rtl="0">
              <a:lnSpc>
                <a:spcPct val="100000"/>
              </a:lnSpc>
              <a:spcBef>
                <a:spcPts val="800"/>
              </a:spcBef>
              <a:spcAft>
                <a:spcPts val="80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Reference</a:t>
            </a:r>
            <a:endParaRPr/>
          </a:p>
        </p:txBody>
      </p:sp>
      <p:pic>
        <p:nvPicPr>
          <p:cNvPr id="3154" name="Google Shape;3154;p14"/>
          <p:cNvPicPr preferRelativeResize="0"/>
          <p:nvPr/>
        </p:nvPicPr>
        <p:blipFill rotWithShape="1">
          <a:blip r:embed="rId3">
            <a:alphaModFix/>
          </a:blip>
          <a:srcRect/>
          <a:stretch/>
        </p:blipFill>
        <p:spPr>
          <a:xfrm>
            <a:off x="5413790" y="1047750"/>
            <a:ext cx="3194940" cy="3194940"/>
          </a:xfrm>
          <a:prstGeom prst="rect">
            <a:avLst/>
          </a:prstGeom>
          <a:noFill/>
          <a:ln>
            <a:noFill/>
          </a:ln>
          <a:effectLst>
            <a:outerShdw blurRad="50800" dist="38100" dir="5400000" algn="t" rotWithShape="0">
              <a:srgbClr val="000000">
                <a:alpha val="40000"/>
              </a:srgbClr>
            </a:outerShdw>
          </a:effectLst>
        </p:spPr>
      </p:pic>
      <p:sp>
        <p:nvSpPr>
          <p:cNvPr id="3155" name="Google Shape;3155;p1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15"/>
          <p:cNvSpPr txBox="1">
            <a:spLocks noGrp="1"/>
          </p:cNvSpPr>
          <p:nvPr>
            <p:ph type="body" idx="1"/>
          </p:nvPr>
        </p:nvSpPr>
        <p:spPr>
          <a:xfrm>
            <a:off x="175104" y="871538"/>
            <a:ext cx="5169000" cy="38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114300" algn="just" rtl="0">
              <a:lnSpc>
                <a:spcPct val="100000"/>
              </a:lnSpc>
              <a:spcBef>
                <a:spcPts val="6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 Earthquakes are natural disasters with devastating consequences, often causing loss of life and extensive damage to infrastructure.</a:t>
            </a:r>
            <a:endParaRPr/>
          </a:p>
          <a:p>
            <a:pPr marL="0" marR="0" lvl="0" indent="-114300" algn="just" rtl="0">
              <a:lnSpc>
                <a:spcPct val="100000"/>
              </a:lnSpc>
              <a:spcBef>
                <a:spcPts val="6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  The ability to predict earthquakes with accuracy and timeliness is crucial for minimizing their impact and implementing effective disaster management strategies. </a:t>
            </a:r>
            <a:endParaRPr/>
          </a:p>
          <a:p>
            <a:pPr marL="0" marR="0" lvl="0" indent="-114300" algn="just" rtl="0">
              <a:lnSpc>
                <a:spcPct val="100000"/>
              </a:lnSpc>
              <a:spcBef>
                <a:spcPts val="6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In recent years, advancements in technology and data analytics have facilitated the development of sophisticated earthquake prediction systems.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61" name="Google Shape;3161;p15"/>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Abstract</a:t>
            </a:r>
            <a:endParaRPr/>
          </a:p>
        </p:txBody>
      </p:sp>
      <p:grpSp>
        <p:nvGrpSpPr>
          <p:cNvPr id="3162" name="Google Shape;3162;p15"/>
          <p:cNvGrpSpPr/>
          <p:nvPr/>
        </p:nvGrpSpPr>
        <p:grpSpPr>
          <a:xfrm>
            <a:off x="4879857" y="950917"/>
            <a:ext cx="3986765" cy="3986765"/>
            <a:chOff x="5001834" y="864388"/>
            <a:chExt cx="3986765" cy="3986765"/>
          </a:xfrm>
        </p:grpSpPr>
        <p:pic>
          <p:nvPicPr>
            <p:cNvPr id="3163" name="Google Shape;3163;p15" descr="A screenshot of a device&#10;&#10;Description automatically generated"/>
            <p:cNvPicPr preferRelativeResize="0"/>
            <p:nvPr/>
          </p:nvPicPr>
          <p:blipFill rotWithShape="1">
            <a:blip r:embed="rId3">
              <a:alphaModFix/>
            </a:blip>
            <a:srcRect/>
            <a:stretch/>
          </p:blipFill>
          <p:spPr>
            <a:xfrm>
              <a:off x="5001834" y="864388"/>
              <a:ext cx="3986765" cy="3986765"/>
            </a:xfrm>
            <a:prstGeom prst="rect">
              <a:avLst/>
            </a:prstGeom>
            <a:noFill/>
            <a:ln>
              <a:noFill/>
            </a:ln>
          </p:spPr>
        </p:pic>
        <p:pic>
          <p:nvPicPr>
            <p:cNvPr id="3164" name="Google Shape;3164;p15" descr="Businessman fist on chin"/>
            <p:cNvPicPr preferRelativeResize="0"/>
            <p:nvPr/>
          </p:nvPicPr>
          <p:blipFill rotWithShape="1">
            <a:blip r:embed="rId4">
              <a:alphaModFix/>
            </a:blip>
            <a:srcRect b="62887"/>
            <a:stretch/>
          </p:blipFill>
          <p:spPr>
            <a:xfrm flipH="1">
              <a:off x="6478944" y="2680677"/>
              <a:ext cx="1647825" cy="2016370"/>
            </a:xfrm>
            <a:prstGeom prst="rect">
              <a:avLst/>
            </a:prstGeom>
            <a:noFill/>
            <a:ln>
              <a:noFill/>
            </a:ln>
          </p:spPr>
        </p:pic>
      </p:grpSp>
      <p:sp>
        <p:nvSpPr>
          <p:cNvPr id="3165" name="Google Shape;3165;p1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16"/>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71" name="Google Shape;3171;p16"/>
          <p:cNvSpPr txBox="1"/>
          <p:nvPr/>
        </p:nvSpPr>
        <p:spPr>
          <a:xfrm>
            <a:off x="134935" y="1059838"/>
            <a:ext cx="4437000" cy="3847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1800" b="0" i="0" u="none" strike="noStrike" cap="none">
                <a:solidFill>
                  <a:srgbClr val="000000"/>
                </a:solidFill>
                <a:latin typeface="Arial"/>
                <a:ea typeface="Arial"/>
                <a:cs typeface="Arial"/>
                <a:sym typeface="Arial"/>
              </a:rPr>
              <a:t>Predicting earthquakes, including their magnitude, is a complex scientific problem that involves seismology, geophysics , and other disciplines.</a:t>
            </a:r>
            <a:endParaRPr/>
          </a:p>
          <a:p>
            <a:pPr marL="342900" marR="0" lvl="0" indent="-342900" algn="just" rtl="0">
              <a:lnSpc>
                <a:spcPct val="100000"/>
              </a:lnSpc>
              <a:spcBef>
                <a:spcPts val="560"/>
              </a:spcBef>
              <a:spcAft>
                <a:spcPts val="0"/>
              </a:spcAft>
              <a:buClr>
                <a:schemeClr val="dk1"/>
              </a:buClr>
              <a:buSzPts val="2800"/>
              <a:buFont typeface="Arial"/>
              <a:buChar char="•"/>
            </a:pPr>
            <a:r>
              <a:rPr lang="en-US" sz="1800" b="0" i="0" u="none" strike="noStrike" cap="none">
                <a:solidFill>
                  <a:srgbClr val="000000"/>
                </a:solidFill>
                <a:latin typeface="Arial"/>
                <a:ea typeface="Arial"/>
                <a:cs typeface="Arial"/>
                <a:sym typeface="Arial"/>
              </a:rPr>
              <a:t> Analyzing  data from seismic sensor, historical patters, and various modelling techniques which typically fall outside the scope of AIML due to lack of  accurate predicting the magnitude of earthquake.</a:t>
            </a:r>
            <a:endParaRPr/>
          </a:p>
          <a:p>
            <a:pPr marL="342900" marR="0" lvl="0" indent="-165100" algn="just" rtl="0">
              <a:lnSpc>
                <a:spcPct val="100000"/>
              </a:lnSpc>
              <a:spcBef>
                <a:spcPts val="560"/>
              </a:spcBef>
              <a:spcAft>
                <a:spcPts val="0"/>
              </a:spcAft>
              <a:buNone/>
            </a:pPr>
            <a:endParaRPr sz="18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
            </a:r>
            <a:br>
              <a:rPr lang="en-US"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p:txBody>
      </p:sp>
      <p:sp>
        <p:nvSpPr>
          <p:cNvPr id="3172" name="Google Shape;3172;p1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Problem Statement</a:t>
            </a:r>
            <a:endParaRPr/>
          </a:p>
        </p:txBody>
      </p:sp>
      <p:grpSp>
        <p:nvGrpSpPr>
          <p:cNvPr id="3173" name="Google Shape;3173;p16"/>
          <p:cNvGrpSpPr/>
          <p:nvPr/>
        </p:nvGrpSpPr>
        <p:grpSpPr>
          <a:xfrm>
            <a:off x="4914745" y="1006278"/>
            <a:ext cx="3773969" cy="3130768"/>
            <a:chOff x="4578211" y="760307"/>
            <a:chExt cx="4510002" cy="3741357"/>
          </a:xfrm>
        </p:grpSpPr>
        <p:pic>
          <p:nvPicPr>
            <p:cNvPr id="3174" name="Google Shape;3174;p16" descr="A purple question mark with gears&#10;&#10;Description automatically generated"/>
            <p:cNvPicPr preferRelativeResize="0"/>
            <p:nvPr/>
          </p:nvPicPr>
          <p:blipFill rotWithShape="1">
            <a:blip r:embed="rId3">
              <a:alphaModFix/>
            </a:blip>
            <a:srcRect l="11107" t="10028" r="10943" b="11565"/>
            <a:stretch/>
          </p:blipFill>
          <p:spPr>
            <a:xfrm>
              <a:off x="5486396" y="760307"/>
              <a:ext cx="3601816" cy="3622889"/>
            </a:xfrm>
            <a:prstGeom prst="rect">
              <a:avLst/>
            </a:prstGeom>
            <a:noFill/>
            <a:ln>
              <a:noFill/>
            </a:ln>
          </p:spPr>
        </p:pic>
        <p:pic>
          <p:nvPicPr>
            <p:cNvPr id="3175" name="Google Shape;3175;p16" descr="Businessman with clipboard"/>
            <p:cNvPicPr preferRelativeResize="0"/>
            <p:nvPr/>
          </p:nvPicPr>
          <p:blipFill rotWithShape="1">
            <a:blip r:embed="rId4">
              <a:alphaModFix/>
            </a:blip>
            <a:srcRect b="60167"/>
            <a:stretch/>
          </p:blipFill>
          <p:spPr>
            <a:xfrm>
              <a:off x="4578211" y="2188308"/>
              <a:ext cx="2340979" cy="2313356"/>
            </a:xfrm>
            <a:prstGeom prst="rect">
              <a:avLst/>
            </a:prstGeom>
            <a:noFill/>
            <a:ln>
              <a:noFill/>
            </a:ln>
          </p:spPr>
        </p:pic>
      </p:grpSp>
      <p:sp>
        <p:nvSpPr>
          <p:cNvPr id="3176" name="Google Shape;3176;p1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7"/>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82" name="Google Shape;3182;p17"/>
          <p:cNvSpPr txBox="1"/>
          <p:nvPr/>
        </p:nvSpPr>
        <p:spPr>
          <a:xfrm>
            <a:off x="134935" y="1059838"/>
            <a:ext cx="85899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Aim:  T</a:t>
            </a:r>
            <a:r>
              <a:rPr lang="en-US" sz="1400" b="0" i="0" u="none" strike="noStrike" cap="none">
                <a:solidFill>
                  <a:srgbClr val="000000"/>
                </a:solidFill>
                <a:latin typeface="Arial"/>
                <a:ea typeface="Arial"/>
                <a:cs typeface="Arial"/>
                <a:sym typeface="Arial"/>
              </a:rPr>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sz="1400" b="0" i="0" u="none" strike="noStrike" cap="none">
              <a:solidFill>
                <a:srgbClr val="000000"/>
              </a:solidFill>
              <a:latin typeface="Arial"/>
              <a:ea typeface="Arial"/>
              <a:cs typeface="Arial"/>
              <a:sym typeface="Arial"/>
            </a:endParaRPr>
          </a:p>
        </p:txBody>
      </p:sp>
      <p:sp>
        <p:nvSpPr>
          <p:cNvPr id="3183" name="Google Shape;3183;p17"/>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Aim and Objective</a:t>
            </a:r>
            <a:endParaRPr/>
          </a:p>
        </p:txBody>
      </p:sp>
      <p:pic>
        <p:nvPicPr>
          <p:cNvPr id="3184" name="Google Shape;3184;p17" descr="Presentation with checklist with solid fill"/>
          <p:cNvPicPr preferRelativeResize="0"/>
          <p:nvPr/>
        </p:nvPicPr>
        <p:blipFill rotWithShape="1">
          <a:blip r:embed="rId3">
            <a:alphaModFix/>
          </a:blip>
          <a:srcRect l="7518" t="10397" r="9864" b="8879"/>
          <a:stretch/>
        </p:blipFill>
        <p:spPr>
          <a:xfrm>
            <a:off x="3094566" y="1881249"/>
            <a:ext cx="2954867" cy="2887133"/>
          </a:xfrm>
          <a:prstGeom prst="rect">
            <a:avLst/>
          </a:prstGeom>
          <a:noFill/>
          <a:ln>
            <a:noFill/>
          </a:ln>
        </p:spPr>
      </p:pic>
      <p:sp>
        <p:nvSpPr>
          <p:cNvPr id="3185" name="Google Shape;3185;p1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8"/>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88900" algn="just" rtl="0">
              <a:lnSpc>
                <a:spcPct val="100000"/>
              </a:lnSpc>
              <a:spcBef>
                <a:spcPts val="60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goal  is  to  develop  a  machine  learning  model  for  Earth  Quake Prediction,  to  potentially  replace  the  updatable  supervised  machine  learning classification  models  by  predicting  results  in  the  form  of  best  accuracy  by comparing supervised algorithm. </a:t>
            </a:r>
            <a:endParaRPr/>
          </a:p>
          <a:p>
            <a:pPr marL="0" marR="0" lvl="0" indent="0" algn="l" rtl="0">
              <a:lnSpc>
                <a:spcPct val="100000"/>
              </a:lnSpc>
              <a:spcBef>
                <a:spcPts val="60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91" name="Google Shape;3191;p18"/>
          <p:cNvSpPr txBox="1"/>
          <p:nvPr/>
        </p:nvSpPr>
        <p:spPr>
          <a:xfrm>
            <a:off x="134935" y="1059837"/>
            <a:ext cx="8650800" cy="625800"/>
          </a:xfrm>
          <a:prstGeom prst="rect">
            <a:avLst/>
          </a:prstGeom>
          <a:noFill/>
          <a:ln>
            <a:noFill/>
          </a:ln>
        </p:spPr>
        <p:txBody>
          <a:bodyPr spcFirstLastPara="1" wrap="square" lIns="91425" tIns="45700" rIns="91425" bIns="45700" anchor="t" anchorCtr="0">
            <a:spAutoFit/>
          </a:bodyPr>
          <a:lstStyle/>
          <a:p>
            <a:pPr marL="173736" marR="0" lvl="0" indent="-173736"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173736" marR="0" lvl="0" indent="-84836" algn="l" rtl="0">
              <a:lnSpc>
                <a:spcPct val="100000"/>
              </a:lnSpc>
              <a:spcBef>
                <a:spcPts val="8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18"/>
          <p:cNvSpPr txBox="1"/>
          <p:nvPr/>
        </p:nvSpPr>
        <p:spPr>
          <a:xfrm>
            <a:off x="134935" y="574406"/>
            <a:ext cx="44370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Objectives</a:t>
            </a:r>
            <a:endParaRPr/>
          </a:p>
        </p:txBody>
      </p:sp>
      <p:sp>
        <p:nvSpPr>
          <p:cNvPr id="3193" name="Google Shape;3193;p18"/>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9"/>
          <p:cNvSpPr txBox="1"/>
          <p:nvPr/>
        </p:nvSpPr>
        <p:spPr>
          <a:xfrm>
            <a:off x="123208" y="573002"/>
            <a:ext cx="5108100" cy="425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600" b="1" i="0" u="none" strike="noStrike" cap="none">
              <a:solidFill>
                <a:srgbClr val="213163"/>
              </a:solidFill>
              <a:latin typeface="Arial"/>
              <a:ea typeface="Arial"/>
              <a:cs typeface="Arial"/>
              <a:sym typeface="Arial"/>
            </a:endParaRPr>
          </a:p>
        </p:txBody>
      </p:sp>
      <p:sp>
        <p:nvSpPr>
          <p:cNvPr id="3200" name="Google Shape;3200;p19"/>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1" name="Google Shape;3201;p19"/>
          <p:cNvGrpSpPr/>
          <p:nvPr/>
        </p:nvGrpSpPr>
        <p:grpSpPr>
          <a:xfrm>
            <a:off x="5264526" y="1047750"/>
            <a:ext cx="3422806" cy="2277722"/>
            <a:chOff x="5586259" y="1047750"/>
            <a:chExt cx="3422806" cy="2277722"/>
          </a:xfrm>
        </p:grpSpPr>
        <p:pic>
          <p:nvPicPr>
            <p:cNvPr id="3202" name="Google Shape;3202;p19" descr="How to Write the Perfect Web Design Proposal - Bidsketch"/>
            <p:cNvPicPr preferRelativeResize="0"/>
            <p:nvPr/>
          </p:nvPicPr>
          <p:blipFill rotWithShape="1">
            <a:blip r:embed="rId3">
              <a:alphaModFix/>
            </a:blip>
            <a:srcRect/>
            <a:stretch/>
          </p:blipFill>
          <p:spPr>
            <a:xfrm>
              <a:off x="5586259" y="1047750"/>
              <a:ext cx="3422805" cy="2277722"/>
            </a:xfrm>
            <a:prstGeom prst="rect">
              <a:avLst/>
            </a:prstGeom>
            <a:noFill/>
            <a:ln>
              <a:noFill/>
            </a:ln>
          </p:spPr>
        </p:pic>
        <p:cxnSp>
          <p:nvCxnSpPr>
            <p:cNvPr id="3203" name="Google Shape;3203;p19"/>
            <p:cNvCxnSpPr/>
            <p:nvPr/>
          </p:nvCxnSpPr>
          <p:spPr>
            <a:xfrm>
              <a:off x="5586259" y="1310640"/>
              <a:ext cx="0" cy="1767900"/>
            </a:xfrm>
            <a:prstGeom prst="straightConnector1">
              <a:avLst/>
            </a:prstGeom>
            <a:noFill/>
            <a:ln w="9525" cap="flat" cmpd="sng">
              <a:solidFill>
                <a:srgbClr val="FDA739"/>
              </a:solidFill>
              <a:prstDash val="solid"/>
              <a:round/>
              <a:headEnd type="none" w="sm" len="sm"/>
              <a:tailEnd type="none" w="sm" len="sm"/>
            </a:ln>
          </p:spPr>
        </p:cxnSp>
        <p:cxnSp>
          <p:nvCxnSpPr>
            <p:cNvPr id="3204" name="Google Shape;3204;p19"/>
            <p:cNvCxnSpPr/>
            <p:nvPr/>
          </p:nvCxnSpPr>
          <p:spPr>
            <a:xfrm>
              <a:off x="9009065" y="1310640"/>
              <a:ext cx="0" cy="1767900"/>
            </a:xfrm>
            <a:prstGeom prst="straightConnector1">
              <a:avLst/>
            </a:prstGeom>
            <a:noFill/>
            <a:ln w="9525" cap="flat" cmpd="sng">
              <a:solidFill>
                <a:srgbClr val="FDA739"/>
              </a:solidFill>
              <a:prstDash val="solid"/>
              <a:round/>
              <a:headEnd type="none" w="sm" len="sm"/>
              <a:tailEnd type="none" w="sm" len="sm"/>
            </a:ln>
          </p:spPr>
        </p:cxnSp>
      </p:grpSp>
      <p:sp>
        <p:nvSpPr>
          <p:cNvPr id="3205" name="Google Shape;3205;p19"/>
          <p:cNvSpPr/>
          <p:nvPr/>
        </p:nvSpPr>
        <p:spPr>
          <a:xfrm>
            <a:off x="478465" y="869218"/>
            <a:ext cx="4572000" cy="403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None/>
            </a:pPr>
            <a:r>
              <a:rPr lang="en-US" sz="1200" b="1" i="0" u="none" strike="noStrike" cap="none">
                <a:solidFill>
                  <a:srgbClr val="000000"/>
                </a:solidFill>
                <a:latin typeface="Arial"/>
                <a:ea typeface="Arial"/>
                <a:cs typeface="Arial"/>
                <a:sym typeface="Arial"/>
              </a:rPr>
              <a:t>PROPOSED SYSTEM</a:t>
            </a:r>
            <a:endParaRPr sz="1200" b="1" i="0" u="none" strike="noStrike" cap="none">
              <a:solidFill>
                <a:srgbClr val="000000"/>
              </a:solidFill>
              <a:latin typeface="Arial"/>
              <a:ea typeface="Arial"/>
              <a:cs typeface="Arial"/>
              <a:sym typeface="Arial"/>
            </a:endParaRPr>
          </a:p>
          <a:p>
            <a:pPr marL="342900" marR="0" lvl="0" indent="-225425" algn="just" rtl="0">
              <a:lnSpc>
                <a:spcPct val="90000"/>
              </a:lnSpc>
              <a:spcBef>
                <a:spcPts val="0"/>
              </a:spcBef>
              <a:spcAft>
                <a:spcPts val="0"/>
              </a:spcAft>
              <a:buClr>
                <a:schemeClr val="dk1"/>
              </a:buClr>
              <a:buSzPts val="1850"/>
              <a:buFont typeface="Arial"/>
              <a:buNone/>
            </a:pPr>
            <a:endParaRPr sz="1200" b="0" i="0" u="none" strike="noStrike" cap="none">
              <a:solidFill>
                <a:srgbClr val="000000"/>
              </a:solidFill>
              <a:latin typeface="Arial"/>
              <a:ea typeface="Arial"/>
              <a:cs typeface="Arial"/>
              <a:sym typeface="Arial"/>
            </a:endParaRPr>
          </a:p>
          <a:p>
            <a:pPr marL="342900" marR="0" lvl="0" indent="-342900" algn="just" rtl="0">
              <a:lnSpc>
                <a:spcPct val="90000"/>
              </a:lnSpc>
              <a:spcBef>
                <a:spcPts val="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For predicting the magnitude of an earthquake when it’s not known, regression  algorithms are typically used in earthquake prediction  systems.</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Linear regression: This is one of the simplest regression algorithms, which fits a linear relationship between the input features and the target variable (earthquake magnitude in this case).</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They  analyze and historical earthquake magnitudes to estimate the magnitude of an impending earthquake</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Development of a prediction model utilizing  Artificial Neural Networks  (ANN) to forecast the magnitude and depth of earthquake based on historical data.</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Utilization of a dataset containing various earthquake parameter fields for training the ANN model enabling it to predict earthquake characteristics at specific latitude and longitude coordinates.</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Achievement of a accuracy rate in predicting earthquake magnitude and depth at given  locations, showcasing the effectiveness of the proposed model in earthquake forecasting</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206" name="Google Shape;3206;p19"/>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20"/>
          <p:cNvSpPr txBox="1">
            <a:spLocks noGrp="1"/>
          </p:cNvSpPr>
          <p:nvPr>
            <p:ph type="title"/>
          </p:nvPr>
        </p:nvSpPr>
        <p:spPr>
          <a:xfrm>
            <a:off x="233916" y="489098"/>
            <a:ext cx="8281200" cy="63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b="1"/>
              <a:t>   ALGORITHM:</a:t>
            </a:r>
            <a:endParaRPr b="1"/>
          </a:p>
        </p:txBody>
      </p:sp>
      <p:sp>
        <p:nvSpPr>
          <p:cNvPr id="3212" name="Google Shape;3212;p20"/>
          <p:cNvSpPr txBox="1">
            <a:spLocks noGrp="1"/>
          </p:cNvSpPr>
          <p:nvPr>
            <p:ph type="subTitle" idx="1"/>
          </p:nvPr>
        </p:nvSpPr>
        <p:spPr>
          <a:xfrm>
            <a:off x="457110" y="978195"/>
            <a:ext cx="8229300" cy="3763800"/>
          </a:xfrm>
          <a:prstGeom prst="rect">
            <a:avLst/>
          </a:prstGeom>
          <a:noFill/>
          <a:ln>
            <a:noFill/>
          </a:ln>
        </p:spPr>
        <p:txBody>
          <a:bodyPr spcFirstLastPara="1" wrap="square" lIns="0" tIns="0" rIns="0" bIns="0" anchor="ctr" anchorCtr="0">
            <a:noAutofit/>
          </a:bodyPr>
          <a:lstStyle/>
          <a:p>
            <a:pPr marL="342900" marR="0" lvl="0" indent="0" algn="just"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Random Forest Regression:</a:t>
            </a:r>
            <a:endParaRPr/>
          </a:p>
          <a:p>
            <a:pPr marL="342900" marR="0" lvl="0" indent="-342900" algn="just" rtl="0">
              <a:lnSpc>
                <a:spcPct val="100000"/>
              </a:lnSpc>
              <a:spcBef>
                <a:spcPts val="0"/>
              </a:spcBef>
              <a:spcAft>
                <a:spcPts val="0"/>
              </a:spcAft>
              <a:buClr>
                <a:srgbClr val="000000"/>
              </a:buClr>
              <a:buSzPts val="2000"/>
              <a:buFont typeface="Arial"/>
              <a:buChar char="•"/>
            </a:pPr>
            <a:r>
              <a:rPr lang="en-US" sz="1400" b="0" i="0" u="none" strike="noStrike" cap="none">
                <a:solidFill>
                  <a:srgbClr val="000000"/>
                </a:solidFill>
                <a:latin typeface="Arial"/>
                <a:ea typeface="Arial"/>
                <a:cs typeface="Arial"/>
                <a:sym typeface="Arial"/>
              </a:rPr>
              <a:t>In a random forest regression for predicting the magnitude of earthquake,the algorithm typically used in based on decision trees.</a:t>
            </a:r>
            <a:endParaRPr/>
          </a:p>
          <a:p>
            <a:pPr marL="342900" marR="0" lvl="0" indent="-342900" algn="just" rtl="0">
              <a:lnSpc>
                <a:spcPct val="100000"/>
              </a:lnSpc>
              <a:spcBef>
                <a:spcPts val="0"/>
              </a:spcBef>
              <a:spcAft>
                <a:spcPts val="0"/>
              </a:spcAft>
              <a:buClr>
                <a:srgbClr val="000000"/>
              </a:buClr>
              <a:buSzPts val="2000"/>
              <a:buFont typeface="Arial"/>
              <a:buChar char="•"/>
            </a:pPr>
            <a:r>
              <a:rPr lang="en-US" sz="1400" b="0" i="0" u="none" strike="noStrike" cap="none">
                <a:solidFill>
                  <a:srgbClr val="000000"/>
                </a:solidFill>
                <a:latin typeface="Arial"/>
                <a:ea typeface="Arial"/>
                <a:cs typeface="Arial"/>
                <a:sym typeface="Arial"/>
              </a:rPr>
              <a:t>This ensemble approach helps to improve the accuracy and generalization of the model.</a:t>
            </a:r>
            <a:endParaRPr/>
          </a:p>
          <a:p>
            <a:pPr marL="342900" marR="0" lvl="0" indent="-342900" algn="just" rtl="0">
              <a:lnSpc>
                <a:spcPct val="100000"/>
              </a:lnSpc>
              <a:spcBef>
                <a:spcPts val="0"/>
              </a:spcBef>
              <a:spcAft>
                <a:spcPts val="0"/>
              </a:spcAft>
              <a:buClr>
                <a:srgbClr val="000000"/>
              </a:buClr>
              <a:buSzPts val="2000"/>
              <a:buFont typeface="Arial"/>
              <a:buChar char="•"/>
            </a:pPr>
            <a:r>
              <a:rPr lang="en-US" sz="1400" b="0" i="0" u="none" strike="noStrike" cap="none">
                <a:solidFill>
                  <a:srgbClr val="000000"/>
                </a:solidFill>
                <a:latin typeface="Arial"/>
                <a:ea typeface="Arial"/>
                <a:cs typeface="Arial"/>
                <a:sym typeface="Arial"/>
              </a:rPr>
              <a:t>Data Collection and Preprocessing: Preprocess the data by handling missing values, scaling features, and encoding categorical variables if necessary.</a:t>
            </a:r>
            <a:endParaRPr/>
          </a:p>
          <a:p>
            <a:pPr marL="342900" marR="0" lvl="0" indent="-342900" algn="just" rtl="0">
              <a:lnSpc>
                <a:spcPct val="100000"/>
              </a:lnSpc>
              <a:spcBef>
                <a:spcPts val="400"/>
              </a:spcBef>
              <a:spcAft>
                <a:spcPts val="0"/>
              </a:spcAft>
              <a:buClr>
                <a:schemeClr val="dk1"/>
              </a:buClr>
              <a:buSzPts val="2000"/>
              <a:buFont typeface="Arial"/>
              <a:buChar char="•"/>
            </a:pPr>
            <a:r>
              <a:rPr lang="en-US" sz="1400" b="0" i="0" u="none" strike="noStrike" cap="none">
                <a:solidFill>
                  <a:srgbClr val="000000"/>
                </a:solidFill>
                <a:latin typeface="Arial"/>
                <a:ea typeface="Arial"/>
                <a:cs typeface="Arial"/>
                <a:sym typeface="Arial"/>
              </a:rPr>
              <a:t>Feature Selection and Engineering: Extract additional features if needed and perform feature engineering to enhance the predictive power of the model.</a:t>
            </a:r>
            <a:endParaRPr/>
          </a:p>
          <a:p>
            <a:pPr marL="342900" marR="0" lvl="0" indent="-342900" algn="just" rtl="0">
              <a:lnSpc>
                <a:spcPct val="100000"/>
              </a:lnSpc>
              <a:spcBef>
                <a:spcPts val="400"/>
              </a:spcBef>
              <a:spcAft>
                <a:spcPts val="0"/>
              </a:spcAft>
              <a:buClr>
                <a:schemeClr val="dk1"/>
              </a:buClr>
              <a:buSzPts val="2000"/>
              <a:buFont typeface="Arial"/>
              <a:buChar char="•"/>
            </a:pPr>
            <a:r>
              <a:rPr lang="en-US" sz="1400" b="0" i="0" u="none" strike="noStrike" cap="none">
                <a:solidFill>
                  <a:srgbClr val="000000"/>
                </a:solidFill>
                <a:latin typeface="Arial"/>
                <a:ea typeface="Arial"/>
                <a:cs typeface="Arial"/>
                <a:sym typeface="Arial"/>
              </a:rPr>
              <a:t>Model Training: Train a Random Forest Regression model using the training data. Random Forest combines multiple decision trees, each trained on a random subset of the data and features, to make predictions..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400" b="0" i="0" u="none" strike="noStrike" cap="none">
                <a:solidFill>
                  <a:srgbClr val="000000"/>
                </a:solidFill>
                <a:latin typeface="Arial"/>
                <a:ea typeface="Arial"/>
                <a:cs typeface="Arial"/>
                <a:sym typeface="Arial"/>
              </a:rPr>
              <a:t>Model Evaluation: Evaluate the trained model using the testing data. Utilize regression metrics such as Mean Squared Error (MSE), Root Mean Squared Error (RMSE), Mean Absolute Error (MAE), and R-squared to assess the model's performance</a:t>
            </a:r>
            <a:r>
              <a:rPr lang="en-US" sz="105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13" name="Google Shape;3213;p20"/>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21"/>
          <p:cNvSpPr txBox="1"/>
          <p:nvPr/>
        </p:nvSpPr>
        <p:spPr>
          <a:xfrm>
            <a:off x="123209"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DEPLOYMENT</a:t>
            </a:r>
            <a:endParaRPr sz="1600" b="1" i="0" u="none" strike="noStrike" cap="none">
              <a:solidFill>
                <a:srgbClr val="213163"/>
              </a:solidFill>
              <a:latin typeface="Arial"/>
              <a:ea typeface="Arial"/>
              <a:cs typeface="Arial"/>
              <a:sym typeface="Arial"/>
            </a:endParaRPr>
          </a:p>
        </p:txBody>
      </p:sp>
      <p:sp>
        <p:nvSpPr>
          <p:cNvPr id="3220" name="Google Shape;3220;p21"/>
          <p:cNvSpPr txBox="1"/>
          <p:nvPr/>
        </p:nvSpPr>
        <p:spPr>
          <a:xfrm>
            <a:off x="132396" y="1061211"/>
            <a:ext cx="8703300" cy="36420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Train your earthquake magnitude prediction model using historical seismic data . Evaluate the models performance using appropriate matrics such as mean absolute error (MAE), mean squared error (MSE), or root mean squared error (RMSE) on a validation data </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Serialize the trained model into a format that can be easily deployed and used in production environments.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Create an application programming interface (API) that exposes endpoints for receiving input data and returning earthquake magnitude predictions.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Optimize your deployment infrastructure for scalability and performance to handle varying loads of incoming prediction requests.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Consider using cloud services like AWS, Google cloud, or Azure for scalable and reliable infrastructure.</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Implement caching mechanism and load balancers to distribute incoming requests efficiently.   </a:t>
            </a:r>
            <a:endParaRPr sz="1600" b="0" i="0" u="none" strike="noStrike" cap="none">
              <a:solidFill>
                <a:srgbClr val="000000"/>
              </a:solidFill>
              <a:latin typeface="Arial"/>
              <a:ea typeface="Arial"/>
              <a:cs typeface="Arial"/>
              <a:sym typeface="Arial"/>
            </a:endParaRPr>
          </a:p>
        </p:txBody>
      </p:sp>
      <p:sp>
        <p:nvSpPr>
          <p:cNvPr id="3221" name="Google Shape;3221;p21"/>
          <p:cNvSpPr txBox="1"/>
          <p:nvPr/>
        </p:nvSpPr>
        <p:spPr>
          <a:xfrm>
            <a:off x="123208" y="1478492"/>
            <a:ext cx="7557900" cy="502800"/>
          </a:xfrm>
          <a:prstGeom prst="rect">
            <a:avLst/>
          </a:prstGeom>
          <a:noFill/>
          <a:ln>
            <a:noFill/>
          </a:ln>
        </p:spPr>
        <p:txBody>
          <a:bodyPr spcFirstLastPara="1" wrap="square" lIns="91425" tIns="91425" rIns="91425" bIns="91425" anchor="t" anchorCtr="0">
            <a:spAutoFit/>
          </a:bodyPr>
          <a:lstStyle/>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chemeClr val="dk1"/>
              </a:solidFill>
              <a:latin typeface="Arial"/>
              <a:ea typeface="Arial"/>
              <a:cs typeface="Arial"/>
              <a:sym typeface="Arial"/>
            </a:endParaRPr>
          </a:p>
        </p:txBody>
      </p:sp>
      <p:sp>
        <p:nvSpPr>
          <p:cNvPr id="3222" name="Google Shape;3222;p21"/>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1103</Words>
  <Application>Microsoft Office PowerPoint</Application>
  <PresentationFormat>On-screen Show (16:9)</PresentationFormat>
  <Paragraphs>106</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Slide 1</vt:lpstr>
      <vt:lpstr>Course Outline</vt:lpstr>
      <vt:lpstr>Slide 3</vt:lpstr>
      <vt:lpstr>Slide 4</vt:lpstr>
      <vt:lpstr>Slide 5</vt:lpstr>
      <vt:lpstr>Slide 6</vt:lpstr>
      <vt:lpstr>Slide 7</vt:lpstr>
      <vt:lpstr>   ALGORITHM:</vt:lpstr>
      <vt:lpstr>Slide 9</vt:lpstr>
      <vt:lpstr>Slide 10</vt:lpstr>
      <vt:lpstr>GITHUB LINK: https://github.com/Siva11599   </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Sivakumar C</dc:creator>
  <cp:lastModifiedBy>Anu</cp:lastModifiedBy>
  <cp:revision>3</cp:revision>
  <dcterms:modified xsi:type="dcterms:W3CDTF">2024-04-23T10:00:03Z</dcterms:modified>
</cp:coreProperties>
</file>